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Caveat" panose="020B0604020202020204" charset="-18"/>
      <p:regular r:id="rId19"/>
      <p:bold r:id="rId20"/>
    </p:embeddedFont>
    <p:embeddedFont>
      <p:font typeface="Source Code Pr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3F380-03A9-41DB-A5C2-D925F8B6F170}">
  <a:tblStyle styleId="{6B53F380-03A9-41DB-A5C2-D925F8B6F1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42baa7d8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42baa7d8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2baa7d8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42baa7d8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42baa7d8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42baa7d8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42baa7d8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42baa7d8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42baa7d8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42baa7d8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2baa7d8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2baa7d8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2baa7d8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2baa7d8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2baa7d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2baa7d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42baa7d8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42baa7d8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2baa7d8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2baa7d8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42baa7d8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42baa7d8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2baa7d8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2baa7d8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42baa7d8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42baa7d8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77/383/88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https://www.e-sfera.hr/dodatni-digitalni-sadrzaji/023136ae-5377-450f-93f9-11befcd0e5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VLfzvUvTXgY" TargetMode="External"/><Relationship Id="rId4" Type="http://schemas.openxmlformats.org/officeDocument/2006/relationships/hyperlink" Target="https://youtu.be/z-AyO9-GQp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RIMSKA VOJSKA I OSVAJANJA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50050" y="3418275"/>
            <a:ext cx="8382300" cy="1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5250" lvl="0" indent="0" algn="ctr" rtl="0"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hr" dirty="0"/>
              <a:t>Apeninski poluotok</a:t>
            </a:r>
            <a:endParaRPr dirty="0"/>
          </a:p>
          <a:p>
            <a:pPr marL="95250" lvl="0" indent="0" algn="ctr" rtl="0"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hr" dirty="0"/>
              <a:t>Punski ratovi</a:t>
            </a:r>
            <a:endParaRPr dirty="0"/>
          </a:p>
          <a:p>
            <a:pPr marL="95250" lvl="0" indent="0" algn="ctr" rtl="0"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hr" dirty="0"/>
              <a:t>Rimsko-ilirski ratovi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5167325" y="292850"/>
            <a:ext cx="3665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RIMSKO-ILIRSKI RATOVI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78600"/>
            <a:ext cx="5129400" cy="4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3. st. pr. Krista Ilirska se država prostirala na području današnje Dalmacije na sjeveru, Crne Gore na jugoistoku i Albanije na jugu.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" dirty="0"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" dirty="0">
                <a:solidFill>
                  <a:srgbClr val="000000"/>
                </a:solidFill>
              </a:rPr>
              <a:t>ilirski kralj Agron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" dirty="0">
                <a:solidFill>
                  <a:srgbClr val="000000"/>
                </a:solidFill>
              </a:rPr>
              <a:t>Iliri su pokorili sve grčke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kolonije osim Isse. Željeli su proširiti svoju vlast na istočnom Jadranu.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- rimski i grčki trgovci imaju pritužbe zbog gusarenja kojim se bave Iliri.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500" y="1246250"/>
            <a:ext cx="3398099" cy="282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5593499" y="4068265"/>
            <a:ext cx="3398099" cy="634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Source Code Pro"/>
                <a:ea typeface="Source Code Pro"/>
                <a:cs typeface="Source Code Pro"/>
                <a:sym typeface="Source Code Pro"/>
              </a:rPr>
              <a:t>LIBURNA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Source Code Pro"/>
                <a:ea typeface="Source Code Pro"/>
                <a:cs typeface="Source Code Pro"/>
                <a:sym typeface="Source Code Pro"/>
              </a:rPr>
              <a:t>brod ilirskih gusara</a:t>
            </a:r>
            <a:endParaRPr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202400" y="107150"/>
            <a:ext cx="2733600" cy="9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tijek ratova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6465100" y="4512475"/>
            <a:ext cx="2367300" cy="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95275" y="918863"/>
            <a:ext cx="2024100" cy="390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 b="1" u="sng" dirty="0">
                <a:latin typeface="Caveat"/>
                <a:ea typeface="Caveat"/>
                <a:cs typeface="Caveat"/>
                <a:sym typeface="Caveat"/>
              </a:rPr>
              <a:t>1. ILIRSKI RAT</a:t>
            </a:r>
            <a:endParaRPr sz="2300" b="1" u="sng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/>
              <a:t>229. – 228. g. pr. Krista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/>
              <a:t>povod:</a:t>
            </a:r>
            <a:r>
              <a:rPr lang="hr" dirty="0"/>
              <a:t> ubojstvo rimskog izaslanika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/>
              <a:t>posljedica:</a:t>
            </a:r>
            <a:r>
              <a:rPr lang="hr" dirty="0"/>
              <a:t> Ilirima zabranjeno gusarenje, Demetrije postaje upravitelj Pharosa</a:t>
            </a:r>
            <a:endParaRPr dirty="0"/>
          </a:p>
        </p:txBody>
      </p:sp>
      <p:sp>
        <p:nvSpPr>
          <p:cNvPr id="139" name="Google Shape;139;p23"/>
          <p:cNvSpPr/>
          <p:nvPr/>
        </p:nvSpPr>
        <p:spPr>
          <a:xfrm>
            <a:off x="4405300" y="1093850"/>
            <a:ext cx="2131200" cy="390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 b="1" u="sng" dirty="0">
                <a:latin typeface="Caveat"/>
                <a:ea typeface="Caveat"/>
                <a:cs typeface="Caveat"/>
                <a:sym typeface="Caveat"/>
              </a:rPr>
              <a:t>2. ILIRSKI RAT</a:t>
            </a:r>
            <a:endParaRPr sz="2300" b="1" u="sng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/>
              <a:t>219. – 218. g. pr. Krista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/>
              <a:t>povod:</a:t>
            </a:r>
            <a:r>
              <a:rPr lang="hr" dirty="0"/>
              <a:t> Demetrije krši odredbe mira o ograničenju plovidbe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/>
              <a:t>posljedica</a:t>
            </a:r>
            <a:r>
              <a:rPr lang="hr" dirty="0"/>
              <a:t>: poraz Ilira, priznaju rimsku vlast</a:t>
            </a:r>
            <a:endParaRPr dirty="0"/>
          </a:p>
        </p:txBody>
      </p:sp>
      <p:sp>
        <p:nvSpPr>
          <p:cNvPr id="140" name="Google Shape;140;p23"/>
          <p:cNvSpPr/>
          <p:nvPr/>
        </p:nvSpPr>
        <p:spPr>
          <a:xfrm>
            <a:off x="6678400" y="224700"/>
            <a:ext cx="2321700" cy="390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 b="1" u="sng" dirty="0">
                <a:latin typeface="Caveat"/>
                <a:ea typeface="Caveat"/>
                <a:cs typeface="Caveat"/>
                <a:sym typeface="Caveat"/>
              </a:rPr>
              <a:t>3. ILIRSKI RAT</a:t>
            </a:r>
            <a:endParaRPr sz="2300" b="1" u="sng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/>
              <a:t>168. – 167. g. pr. Krista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/>
              <a:t>povod:</a:t>
            </a:r>
            <a:r>
              <a:rPr lang="hr" dirty="0"/>
              <a:t> novi kralj Gencije pruža otpor Rimu i sklapa savez s Grcima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/>
              <a:t>posljedica:</a:t>
            </a:r>
            <a:r>
              <a:rPr lang="hr" dirty="0"/>
              <a:t> Ilirsko kraljevstvo prestaje postojati→ postaje rimska provincija</a:t>
            </a:r>
            <a:endParaRPr dirty="0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250" y="224698"/>
            <a:ext cx="1624026" cy="279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2331313" y="2571750"/>
            <a:ext cx="1623900" cy="800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latin typeface="Source Code Pro"/>
                <a:ea typeface="Source Code Pro"/>
                <a:cs typeface="Source Code Pro"/>
                <a:sym typeface="Source Code Pro"/>
              </a:rPr>
              <a:t>TEUTA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latin typeface="Source Code Pro"/>
                <a:ea typeface="Source Code Pro"/>
                <a:cs typeface="Source Code Pro"/>
                <a:sym typeface="Source Code Pro"/>
              </a:rPr>
              <a:t>Ilirska kraljica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latin typeface="Source Code Pro"/>
                <a:ea typeface="Source Code Pro"/>
                <a:cs typeface="Source Code Pro"/>
                <a:sym typeface="Source Code Pro"/>
              </a:rPr>
              <a:t>vodila je prvi rat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4255300" y="0"/>
            <a:ext cx="2549124" cy="1028700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prepiši u bilježnicu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166700" y="166700"/>
            <a:ext cx="2178900" cy="20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RIMLJANI GOSPODARI SREDOZEMLJA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107150" y="2094401"/>
            <a:ext cx="30234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600" dirty="0">
                <a:latin typeface="Arial"/>
                <a:ea typeface="Arial"/>
                <a:cs typeface="Arial"/>
                <a:sym typeface="Arial"/>
              </a:rPr>
              <a:t>2. st. pr. 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hr" sz="1600" dirty="0">
                <a:latin typeface="Arial"/>
                <a:ea typeface="Arial"/>
                <a:cs typeface="Arial"/>
                <a:sym typeface="Arial"/>
              </a:rPr>
              <a:t>rista Rimljani postaju gospodari Sredozemlja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026" y="123225"/>
            <a:ext cx="6067974" cy="48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-53575" y="2711050"/>
            <a:ext cx="3118284" cy="2443176"/>
          </a:xfrm>
          <a:prstGeom prst="irregularSeal1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300"/>
              <a:t>uz pomoć zemljovida ponovi o kojim smo osvajanjima danas učili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dodatni zadatak – NIJE OBAVEZAN</a:t>
            </a:r>
            <a:endParaRPr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istraži što znače slijedeće izreke i u kojim se situacijama danas koriste!!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388913" y="2469350"/>
            <a:ext cx="2619300" cy="11430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Guske spašavaju Kapitolij</a:t>
            </a:r>
            <a:endParaRPr dirty="0"/>
          </a:p>
        </p:txBody>
      </p:sp>
      <p:sp>
        <p:nvSpPr>
          <p:cNvPr id="159" name="Google Shape;159;p25"/>
          <p:cNvSpPr/>
          <p:nvPr/>
        </p:nvSpPr>
        <p:spPr>
          <a:xfrm>
            <a:off x="3429000" y="2069300"/>
            <a:ext cx="2235000" cy="11430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Zavadi pa vladaj</a:t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3536150" y="3760000"/>
            <a:ext cx="2555100" cy="11430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Hanibal pred vratima</a:t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6505575" y="1897850"/>
            <a:ext cx="2090700" cy="11430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 Pirova pobjeda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 kraj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3"/>
              </a:rPr>
              <a:t>kviz za provjeru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4"/>
              </a:rPr>
              <a:t>ZA ONE KOJI ŽELE VIŠE</a:t>
            </a:r>
            <a:endParaRPr dirty="0"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3250" y="-3126"/>
            <a:ext cx="3950750" cy="5146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/>
        </p:nvSpPr>
        <p:spPr>
          <a:xfrm>
            <a:off x="2228650" y="3811050"/>
            <a:ext cx="2964600" cy="539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>
                <a:latin typeface="Source Code Pro"/>
                <a:ea typeface="Source Code Pro"/>
                <a:cs typeface="Source Code Pro"/>
                <a:sym typeface="Source Code Pro"/>
              </a:rPr>
              <a:t>IZVORI ZA UČENIKE</a:t>
            </a:r>
            <a:endParaRPr sz="16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8889376-A5DF-4CB3-94F7-C92B3A3C6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" y="3185250"/>
            <a:ext cx="17907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Ishodi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21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učenik: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r" dirty="0"/>
              <a:t>imenuje temeljnu rimsku vojnu jedinicu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/>
              <a:t>opisuje načine ratovanja i opremu koju koriste vojnici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/>
              <a:t>opisuje osvajanja rimske vojske u vrijeme Republike</a:t>
            </a:r>
            <a:endParaRPr dirty="0"/>
          </a:p>
        </p:txBody>
      </p:sp>
      <p:sp>
        <p:nvSpPr>
          <p:cNvPr id="64" name="Google Shape;64;p14"/>
          <p:cNvSpPr/>
          <p:nvPr/>
        </p:nvSpPr>
        <p:spPr>
          <a:xfrm>
            <a:off x="782250" y="4307675"/>
            <a:ext cx="7458000" cy="64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POV. OŠ D.5.1.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Učenik obrazlaže proces stvaranja i širenja države,državno uređenja i upravljanje državom u starom vijeku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ponovimo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/>
              <a:t>Kada nastaje grad Rim?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/>
              <a:t>Kako nastanak objašnjava legenda, a kako znanost?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/>
              <a:t>Kada nastaje Republika?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/>
              <a:t>Tko upravlja Rimskom </a:t>
            </a:r>
            <a:r>
              <a:rPr lang="en-GB" dirty="0"/>
              <a:t>R</a:t>
            </a:r>
            <a:r>
              <a:rPr lang="hr" dirty="0"/>
              <a:t>epublikom?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 današnji rad ti je potrebno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889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00"/>
                </a:solidFill>
              </a:rPr>
              <a:t>u bilježnicu napiši naslov i današnji datum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 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257175" y="1228675"/>
            <a:ext cx="1950264" cy="1588302"/>
          </a:xfrm>
          <a:prstGeom prst="irregularSeal1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udžbenik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2434825" y="1093850"/>
            <a:ext cx="1816884" cy="1722816"/>
          </a:xfrm>
          <a:prstGeom prst="irregularSeal1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bilježnica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4612488" y="1076163"/>
            <a:ext cx="1816884" cy="1588302"/>
          </a:xfrm>
          <a:prstGeom prst="irregularSeal1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olovka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gumica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6790150" y="1168850"/>
            <a:ext cx="1750194" cy="1402920"/>
          </a:xfrm>
          <a:prstGeom prst="irregularSeal1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flomasteri/bojice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1371600" y="3600450"/>
            <a:ext cx="5915100" cy="1028700"/>
          </a:xfrm>
          <a:prstGeom prst="horizontalScroll">
            <a:avLst>
              <a:gd name="adj" fmla="val 125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500" b="1" dirty="0">
                <a:latin typeface="Caveat"/>
                <a:ea typeface="Caveat"/>
                <a:cs typeface="Caveat"/>
                <a:sym typeface="Caveat"/>
              </a:rPr>
              <a:t>         RIMSKA VOJSKA  I  OSVAJANJA</a:t>
            </a:r>
            <a:endParaRPr sz="25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5512600" y="292850"/>
            <a:ext cx="33198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RIMSKA VOJSKA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382000" y="3190875"/>
            <a:ext cx="583500" cy="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00" y="107487"/>
            <a:ext cx="3144525" cy="46430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2416975" y="107475"/>
            <a:ext cx="3202800" cy="2404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U udžbeniku na str.172./173. saznat </a:t>
            </a:r>
            <a:r>
              <a:rPr lang="en-GB" dirty="0"/>
              <a:t>ć</a:t>
            </a:r>
            <a:r>
              <a:rPr lang="hr-HR" dirty="0" err="1"/>
              <a:t>eš</a:t>
            </a:r>
            <a:r>
              <a:rPr lang="hr" dirty="0"/>
              <a:t> što čini moju opremu, te  koje smo oružje i tehnike ratovanja koristili.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Zapiši te podatke u bilježnicu.</a:t>
            </a:r>
            <a:endParaRPr dirty="0"/>
          </a:p>
        </p:txBody>
      </p:sp>
      <p:sp>
        <p:nvSpPr>
          <p:cNvPr id="90" name="Google Shape;90;p17"/>
          <p:cNvSpPr/>
          <p:nvPr/>
        </p:nvSpPr>
        <p:spPr>
          <a:xfrm>
            <a:off x="3052200" y="3524250"/>
            <a:ext cx="5988850" cy="141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u="sng" dirty="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LEGIONAR</a:t>
            </a:r>
            <a:r>
              <a:rPr lang="hr" sz="1800" dirty="0">
                <a:latin typeface="Source Code Pro"/>
                <a:ea typeface="Source Code Pro"/>
                <a:cs typeface="Source Code Pro"/>
                <a:sym typeface="Source Code Pro"/>
              </a:rPr>
              <a:t> = vojnik</a:t>
            </a:r>
            <a:endParaRPr sz="18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800" u="sng" dirty="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LEGIJA</a:t>
            </a:r>
            <a:r>
              <a:rPr lang="hr" sz="1800" u="sng" dirty="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hr" sz="1800" dirty="0">
                <a:latin typeface="Source Code Pro"/>
                <a:ea typeface="Source Code Pro"/>
                <a:cs typeface="Source Code Pro"/>
                <a:sym typeface="Source Code Pro"/>
              </a:rPr>
              <a:t>= vojna jedinica (</a:t>
            </a:r>
            <a:r>
              <a:rPr lang="hr" sz="1600" dirty="0">
                <a:latin typeface="Source Code Pro"/>
                <a:ea typeface="Source Code Pro"/>
                <a:cs typeface="Source Code Pro"/>
                <a:sym typeface="Source Code Pro"/>
              </a:rPr>
              <a:t>3000-5000 vojnika</a:t>
            </a:r>
            <a:r>
              <a:rPr lang="hr" sz="1800" dirty="0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dirty="0"/>
          </a:p>
        </p:txBody>
      </p:sp>
      <p:cxnSp>
        <p:nvCxnSpPr>
          <p:cNvPr id="91" name="Google Shape;91;p17"/>
          <p:cNvCxnSpPr/>
          <p:nvPr/>
        </p:nvCxnSpPr>
        <p:spPr>
          <a:xfrm rot="10800000" flipH="1">
            <a:off x="5834075" y="2714600"/>
            <a:ext cx="904800" cy="72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5941225" y="2310000"/>
            <a:ext cx="34743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Source Code Pro"/>
                <a:ea typeface="Source Code Pro"/>
                <a:cs typeface="Source Code Pro"/>
                <a:sym typeface="Source Code Pro"/>
              </a:rPr>
              <a:t>prepiši u bilježnicu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405325" y="124575"/>
            <a:ext cx="4426800" cy="13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RIMSKA OSVAJANJA NA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    APENINSKOM POLUOTOKU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488650" y="1583525"/>
            <a:ext cx="4343700" cy="32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Proučite zemljovid.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/>
              <a:t>Zemljovid prikazuje narode koji žive na Apeninskom poluotoku.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P</a:t>
            </a:r>
            <a:r>
              <a:rPr lang="hr" dirty="0"/>
              <a:t>risjetimo se: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K</a:t>
            </a:r>
            <a:r>
              <a:rPr lang="hr" dirty="0"/>
              <a:t>ako Grci dolaze na ovaj prostor?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75" y="124575"/>
            <a:ext cx="3924275" cy="44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40525" y="3036100"/>
            <a:ext cx="1488300" cy="15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311700" y="292850"/>
            <a:ext cx="7953390" cy="2607552"/>
          </a:xfrm>
          <a:prstGeom prst="flowChartTerminator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 Apeni</a:t>
            </a:r>
            <a:r>
              <a:rPr lang="en-GB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skom poluotoku Rimljani su ratovali s:</a:t>
            </a: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-"/>
            </a:pPr>
            <a:r>
              <a:rPr lang="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Etrurcima 4./3. st. pr. Krista</a:t>
            </a: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-"/>
            </a:pPr>
            <a:r>
              <a:rPr lang="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Galima 4.st. pr. Krista</a:t>
            </a: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-"/>
            </a:pPr>
            <a:r>
              <a:rPr lang="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Grcima 3.st. pr. Kr</a:t>
            </a:r>
            <a:r>
              <a:rPr lang="en-GB" sz="1800" dirty="0" err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</a:t>
            </a:r>
            <a:r>
              <a:rPr lang="hr-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sta</a:t>
            </a: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 flipH="1">
            <a:off x="2321025" y="2912252"/>
            <a:ext cx="559500" cy="6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19"/>
          <p:cNvSpPr txBox="1"/>
          <p:nvPr/>
        </p:nvSpPr>
        <p:spPr>
          <a:xfrm>
            <a:off x="972325" y="3579002"/>
            <a:ext cx="2512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Source Code Pro"/>
                <a:ea typeface="Source Code Pro"/>
                <a:cs typeface="Source Code Pro"/>
                <a:sym typeface="Source Code Pro"/>
              </a:rPr>
              <a:t>prepiši u bilježnicu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24267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PUNSKI RATOVI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2426700" cy="20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Prisjeti se:</a:t>
            </a:r>
            <a:endParaRPr dirty="0"/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hr" dirty="0"/>
              <a:t>1. </a:t>
            </a:r>
            <a:r>
              <a:rPr lang="en-GB" dirty="0"/>
              <a:t>T</a:t>
            </a:r>
            <a:r>
              <a:rPr lang="hr" dirty="0"/>
              <a:t>ko osniva Kartagu?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/>
              <a:t>2. </a:t>
            </a:r>
            <a:r>
              <a:rPr lang="hr-HR" dirty="0"/>
              <a:t>G</a:t>
            </a:r>
            <a:r>
              <a:rPr lang="hr" dirty="0"/>
              <a:t>dje se ona nalazi?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400" y="483980"/>
            <a:ext cx="6145651" cy="434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512100"/>
            <a:ext cx="8520600" cy="3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rgbClr val="000000"/>
                </a:solidFill>
              </a:rPr>
              <a:t>Uz pomoć teksta u udžbeniku na str. 176./177.popuni tablicu prema zadanim kriterijima. (nacrtaj ju u bilježnicu)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2" name="Google Shape;122;p21"/>
          <p:cNvSpPr/>
          <p:nvPr/>
        </p:nvSpPr>
        <p:spPr>
          <a:xfrm>
            <a:off x="83325" y="38450"/>
            <a:ext cx="3536100" cy="1309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Rimljani su Kartažane zvali Puni pa se ratovi između Rimljana i Kartažana nazivaju </a:t>
            </a:r>
            <a:r>
              <a:rPr lang="hr" sz="1900" b="1">
                <a:latin typeface="Caveat"/>
                <a:ea typeface="Caveat"/>
                <a:cs typeface="Caveat"/>
                <a:sym typeface="Caveat"/>
              </a:rPr>
              <a:t>PUNSKI RATOVI</a:t>
            </a:r>
            <a:endParaRPr sz="1900" b="1">
              <a:latin typeface="Caveat"/>
              <a:ea typeface="Caveat"/>
              <a:cs typeface="Caveat"/>
              <a:sym typeface="Caveat"/>
            </a:endParaRPr>
          </a:p>
        </p:txBody>
      </p:sp>
      <p:graphicFrame>
        <p:nvGraphicFramePr>
          <p:cNvPr id="123" name="Google Shape;123;p21"/>
          <p:cNvGraphicFramePr/>
          <p:nvPr>
            <p:extLst>
              <p:ext uri="{D42A27DB-BD31-4B8C-83A1-F6EECF244321}">
                <p14:modId xmlns:p14="http://schemas.microsoft.com/office/powerpoint/2010/main" val="2000367193"/>
              </p:ext>
            </p:extLst>
          </p:nvPr>
        </p:nvGraphicFramePr>
        <p:xfrm>
          <a:off x="952500" y="2405050"/>
          <a:ext cx="7239000" cy="2373400"/>
        </p:xfrm>
        <a:graphic>
          <a:graphicData uri="http://schemas.openxmlformats.org/drawingml/2006/table">
            <a:tbl>
              <a:tblPr>
                <a:noFill/>
                <a:tableStyleId>{6B53F380-03A9-41DB-A5C2-D925F8B6F170}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/>
                        <a:t>1. PUNSKI RAT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 dirty="0"/>
                        <a:t>2. PUNSKI RAT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 dirty="0"/>
                        <a:t>3. PUNSKI RAT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/>
                        <a:t>vrijeme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/>
                        <a:t>uzrok/povod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/>
                        <a:t>posljedica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550</Words>
  <Application>Microsoft Office PowerPoint</Application>
  <PresentationFormat>Prikaz na zaslonu (16:9)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Source Code Pro</vt:lpstr>
      <vt:lpstr>Arial</vt:lpstr>
      <vt:lpstr>Amatic SC</vt:lpstr>
      <vt:lpstr>Caveat</vt:lpstr>
      <vt:lpstr>Beach Day</vt:lpstr>
      <vt:lpstr>RIMSKA VOJSKA I OSVAJANJA</vt:lpstr>
      <vt:lpstr>Ishodi</vt:lpstr>
      <vt:lpstr>ponovimo</vt:lpstr>
      <vt:lpstr>za današnji rad ti je potrebno</vt:lpstr>
      <vt:lpstr>     RIMSKA VOJSKA</vt:lpstr>
      <vt:lpstr> RIMSKA OSVAJANJA NA         APENINSKOM POLUOTOKU</vt:lpstr>
      <vt:lpstr>PowerPoint prezentacija</vt:lpstr>
      <vt:lpstr>PUNSKI RATOVI</vt:lpstr>
      <vt:lpstr>PowerPoint prezentacija</vt:lpstr>
      <vt:lpstr>RIMSKO-ILIRSKI RATOVI</vt:lpstr>
      <vt:lpstr>tijek ratova</vt:lpstr>
      <vt:lpstr>RIMLJANI GOSPODARI SREDOZEMLJA</vt:lpstr>
      <vt:lpstr>dodatni zadatak – NIJE OBAVEZAN</vt:lpstr>
      <vt:lpstr>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VOJSKA I OSVAJANJA</dc:title>
  <cp:lastModifiedBy>Deniver Vukelić</cp:lastModifiedBy>
  <cp:revision>3</cp:revision>
  <dcterms:modified xsi:type="dcterms:W3CDTF">2020-04-27T12:46:08Z</dcterms:modified>
</cp:coreProperties>
</file>